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7"/>
  </p:notesMasterIdLst>
  <p:sldIdLst>
    <p:sldId id="325" r:id="rId2"/>
    <p:sldId id="314" r:id="rId3"/>
    <p:sldId id="722" r:id="rId4"/>
    <p:sldId id="709" r:id="rId5"/>
    <p:sldId id="710" r:id="rId6"/>
    <p:sldId id="711" r:id="rId7"/>
    <p:sldId id="724" r:id="rId8"/>
    <p:sldId id="739" r:id="rId9"/>
    <p:sldId id="726" r:id="rId10"/>
    <p:sldId id="727" r:id="rId11"/>
    <p:sldId id="728" r:id="rId12"/>
    <p:sldId id="729" r:id="rId13"/>
    <p:sldId id="744" r:id="rId14"/>
    <p:sldId id="745" r:id="rId15"/>
    <p:sldId id="746" r:id="rId16"/>
    <p:sldId id="733" r:id="rId17"/>
    <p:sldId id="734" r:id="rId18"/>
    <p:sldId id="735" r:id="rId19"/>
    <p:sldId id="736" r:id="rId20"/>
    <p:sldId id="747" r:id="rId21"/>
    <p:sldId id="738" r:id="rId22"/>
    <p:sldId id="723" r:id="rId23"/>
    <p:sldId id="713" r:id="rId24"/>
    <p:sldId id="714" r:id="rId25"/>
    <p:sldId id="715" r:id="rId26"/>
    <p:sldId id="716" r:id="rId27"/>
    <p:sldId id="717" r:id="rId28"/>
    <p:sldId id="718" r:id="rId29"/>
    <p:sldId id="719" r:id="rId30"/>
    <p:sldId id="720" r:id="rId31"/>
    <p:sldId id="721" r:id="rId32"/>
    <p:sldId id="725" r:id="rId33"/>
    <p:sldId id="740" r:id="rId34"/>
    <p:sldId id="741" r:id="rId35"/>
    <p:sldId id="707" r:id="rId36"/>
  </p:sldIdLst>
  <p:sldSz cx="9144000" cy="6858000" type="screen4x3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1" autoAdjust="0"/>
    <p:restoredTop sz="95565" autoAdjust="0"/>
  </p:normalViewPr>
  <p:slideViewPr>
    <p:cSldViewPr snapToGrid="0">
      <p:cViewPr varScale="1">
        <p:scale>
          <a:sx n="71" d="100"/>
          <a:sy n="71" d="100"/>
        </p:scale>
        <p:origin x="77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082C-2B4F-4620-96D8-B8FEF5B50C7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4DE5D-4095-4917-B3BC-EA2D7883F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DE5D-4095-4917-B3BC-EA2D7883FF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23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EDCB72-632E-4812-8243-D44D3C41D635}" type="slidenum">
              <a:rPr lang="en-US"/>
              <a:pPr/>
              <a:t>31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529433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FDCE68-663C-416F-8EA0-4FDB0FE8C83F}" type="slidenum">
              <a:rPr lang="en-US"/>
              <a:pPr/>
              <a:t>23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24476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FC76B9-7203-49BB-A7FA-DDAE9873B898}" type="slidenum">
              <a:rPr lang="en-US"/>
              <a:pPr/>
              <a:t>24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4019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318AA-4A63-456F-9916-40E67C64B9FB}" type="slidenum">
              <a:rPr lang="en-US"/>
              <a:pPr/>
              <a:t>25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01877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13CF20-33CD-4AEC-A60A-DD79E1CCD7A3}" type="slidenum">
              <a:rPr lang="en-US"/>
              <a:pPr/>
              <a:t>26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15511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2585ED-6387-4457-9E7A-933217A0E066}" type="slidenum">
              <a:rPr lang="en-US"/>
              <a:pPr/>
              <a:t>27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56078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746B9D-1BDC-406C-944D-6E4D1CD52120}" type="slidenum">
              <a:rPr lang="en-US"/>
              <a:pPr/>
              <a:t>28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77057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C66753-5FF1-48AB-9B9C-734F45EE6859}" type="slidenum">
              <a:rPr lang="en-US"/>
              <a:pPr/>
              <a:t>29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281779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B751C-4506-490B-8C94-E61BB3888D33}" type="slidenum">
              <a:rPr lang="en-US"/>
              <a:pPr/>
              <a:t>30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421430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93528"/>
            <a:ext cx="6858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5" name="squares"/>
          <p:cNvGrpSpPr/>
          <p:nvPr userDrawn="1"/>
        </p:nvGrpSpPr>
        <p:grpSpPr>
          <a:xfrm>
            <a:off x="1" y="2053939"/>
            <a:ext cx="628650" cy="524183"/>
            <a:chOff x="0" y="452558"/>
            <a:chExt cx="914400" cy="524182"/>
          </a:xfrm>
        </p:grpSpPr>
        <p:sp>
          <p:nvSpPr>
            <p:cNvPr id="16" name="Rounded Rectangle 15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 Same Side Corner Rectangle 17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grpSp>
        <p:nvGrpSpPr>
          <p:cNvPr id="19" name="squares"/>
          <p:cNvGrpSpPr/>
          <p:nvPr userDrawn="1"/>
        </p:nvGrpSpPr>
        <p:grpSpPr>
          <a:xfrm rot="10800000">
            <a:off x="8517030" y="2053939"/>
            <a:ext cx="628650" cy="524183"/>
            <a:chOff x="0" y="452558"/>
            <a:chExt cx="914400" cy="524182"/>
          </a:xfrm>
        </p:grpSpPr>
        <p:sp>
          <p:nvSpPr>
            <p:cNvPr id="20" name="Rounded Rectangle 19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3335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66975"/>
            <a:ext cx="7886700" cy="2095501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3240256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2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43000"/>
            <a:ext cx="3886200" cy="533354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43000"/>
            <a:ext cx="3886200" cy="53335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1" name="Rounded Rectangle 10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 Same Side Corner Rectangle 12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066800"/>
            <a:ext cx="3868340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14512"/>
            <a:ext cx="3868340" cy="4662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66800"/>
            <a:ext cx="3887391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14512"/>
            <a:ext cx="3887391" cy="4662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2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3" name="Rounded Rectangle 12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9" name="Round Same Side Corner Rectangle 18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2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9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8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9" name="Rounded Rectangle 8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5" name="Round Same Side Corner Rectangle 14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9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3" name="Rounded Rectangle 2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4097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4097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43000"/>
            <a:ext cx="7886700" cy="533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45" y="6639955"/>
            <a:ext cx="850100" cy="201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" y="6680740"/>
            <a:ext cx="1019247" cy="17726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77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BPMN Fundamentals: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BPMN </a:t>
            </a:r>
            <a:r>
              <a:rPr lang="en-US" dirty="0" smtClean="0"/>
              <a:t>Guide and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2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 </a:t>
            </a:r>
            <a:r>
              <a:rPr lang="en-US" dirty="0"/>
              <a:t>Application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4" t="34330" r="9862" b="31463"/>
          <a:stretch/>
        </p:blipFill>
        <p:spPr bwMode="auto">
          <a:xfrm>
            <a:off x="0" y="2286000"/>
            <a:ext cx="9144000" cy="2571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7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Credit Application</a:t>
            </a:r>
            <a:r>
              <a:rPr lang="id-ID" smtClean="0"/>
              <a:t> with Subprocess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5" t="31510" r="14482" b="34245"/>
          <a:stretch/>
        </p:blipFill>
        <p:spPr bwMode="auto">
          <a:xfrm>
            <a:off x="0" y="2209800"/>
            <a:ext cx="8991600" cy="265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3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Checking</a:t>
            </a:r>
            <a:r>
              <a:rPr lang="id-ID"/>
              <a:t> Subprocess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29303" r="13586" b="23004"/>
          <a:stretch/>
        </p:blipFill>
        <p:spPr bwMode="auto">
          <a:xfrm>
            <a:off x="76200" y="1828800"/>
            <a:ext cx="8991600" cy="3740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28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Credit Application</a:t>
            </a:r>
            <a:r>
              <a:rPr lang="id-ID" dirty="0"/>
              <a:t> with Expanded Subprocess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1" t="39234" r="14483" b="29256"/>
          <a:stretch/>
        </p:blipFill>
        <p:spPr bwMode="auto">
          <a:xfrm>
            <a:off x="0" y="2209801"/>
            <a:ext cx="9144000" cy="249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8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Information Checking</a:t>
            </a:r>
            <a:r>
              <a:rPr lang="id-ID" dirty="0"/>
              <a:t> with Automatic Activities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t="26850" r="15448" b="21042"/>
          <a:stretch/>
        </p:blipFill>
        <p:spPr bwMode="auto">
          <a:xfrm>
            <a:off x="152400" y="1481617"/>
            <a:ext cx="8839200" cy="4114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2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Credit Application</a:t>
            </a:r>
            <a:r>
              <a:rPr lang="id-ID" dirty="0"/>
              <a:t> with Subprocess (Disbursement)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35188" r="20621" b="27295"/>
          <a:stretch/>
        </p:blipFill>
        <p:spPr bwMode="auto">
          <a:xfrm>
            <a:off x="200747" y="2057400"/>
            <a:ext cx="8912773" cy="321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17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Disbursement </a:t>
            </a:r>
            <a:r>
              <a:rPr lang="id-ID" smtClean="0"/>
              <a:t>S</a:t>
            </a:r>
            <a:r>
              <a:rPr lang="en-US" dirty="0" err="1" smtClean="0"/>
              <a:t>ubprocess</a:t>
            </a:r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7" t="23417" r="13241" b="33916"/>
          <a:stretch/>
        </p:blipFill>
        <p:spPr bwMode="auto">
          <a:xfrm>
            <a:off x="152400" y="1752601"/>
            <a:ext cx="8839200" cy="3251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3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362950" cy="675430"/>
          </a:xfrm>
        </p:spPr>
        <p:txBody>
          <a:bodyPr>
            <a:normAutofit/>
          </a:bodyPr>
          <a:lstStyle/>
          <a:p>
            <a:r>
              <a:rPr lang="en-US" dirty="0"/>
              <a:t>Disbursement </a:t>
            </a:r>
            <a:r>
              <a:rPr lang="id-ID" dirty="0" smtClean="0"/>
              <a:t>with Some Type of Tasks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3" t="25747" r="14690" b="32322"/>
          <a:stretch/>
        </p:blipFill>
        <p:spPr bwMode="auto">
          <a:xfrm>
            <a:off x="0" y="1905000"/>
            <a:ext cx="8991600" cy="333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34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Disbursement </a:t>
            </a:r>
            <a:r>
              <a:rPr lang="id-ID"/>
              <a:t>with </a:t>
            </a:r>
            <a:r>
              <a:rPr lang="id-ID" smtClean="0"/>
              <a:t>Timer</a:t>
            </a:r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2" t="28568" r="13724" b="31586"/>
          <a:stretch/>
        </p:blipFill>
        <p:spPr bwMode="auto">
          <a:xfrm>
            <a:off x="76200" y="2133600"/>
            <a:ext cx="8991600" cy="306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29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9606"/>
            <a:ext cx="8866188" cy="647700"/>
          </a:xfrm>
        </p:spPr>
        <p:txBody>
          <a:bodyPr/>
          <a:lstStyle/>
          <a:p>
            <a:r>
              <a:rPr lang="en-US" sz="3200" dirty="0"/>
              <a:t>Credit Application</a:t>
            </a:r>
            <a:r>
              <a:rPr lang="id-ID" sz="3200" dirty="0"/>
              <a:t> with </a:t>
            </a:r>
            <a:r>
              <a:rPr lang="id-ID" sz="3200" dirty="0" smtClean="0"/>
              <a:t>Simple Intermediate Event</a:t>
            </a:r>
            <a:endParaRPr lang="en-US" sz="32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5" t="29916" r="13793" b="30605"/>
          <a:stretch/>
        </p:blipFill>
        <p:spPr bwMode="auto">
          <a:xfrm>
            <a:off x="76200" y="1905001"/>
            <a:ext cx="8915400" cy="303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2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5</a:t>
            </a:r>
            <a:r>
              <a:rPr lang="en-US" sz="5400" dirty="0" smtClean="0"/>
              <a:t>. </a:t>
            </a:r>
            <a:r>
              <a:rPr lang="en-US" sz="5400" dirty="0"/>
              <a:t>BPMN Quick </a:t>
            </a:r>
            <a:r>
              <a:rPr lang="en-US" sz="5400" dirty="0" smtClean="0"/>
              <a:t>Guide and Examples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1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49" y="152399"/>
            <a:ext cx="7833609" cy="685801"/>
          </a:xfrm>
        </p:spPr>
        <p:txBody>
          <a:bodyPr>
            <a:normAutofit fontScale="90000"/>
          </a:bodyPr>
          <a:lstStyle/>
          <a:p>
            <a:r>
              <a:rPr lang="en-US" dirty="0"/>
              <a:t>Credit Application</a:t>
            </a:r>
            <a:r>
              <a:rPr lang="id-ID" dirty="0"/>
              <a:t> with Simple Intermediate Event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t="27709" r="13655" b="25579"/>
          <a:stretch/>
        </p:blipFill>
        <p:spPr bwMode="auto">
          <a:xfrm>
            <a:off x="232798" y="1672792"/>
            <a:ext cx="891120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 </a:t>
            </a:r>
            <a:r>
              <a:rPr lang="en-US" smtClean="0"/>
              <a:t>Application</a:t>
            </a:r>
            <a:r>
              <a:rPr lang="id-ID" smtClean="0"/>
              <a:t> (Final Version)</a:t>
            </a:r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4" t="16552" r="14276" b="4736"/>
          <a:stretch/>
        </p:blipFill>
        <p:spPr bwMode="auto">
          <a:xfrm>
            <a:off x="381000" y="1009445"/>
            <a:ext cx="8382000" cy="568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67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5</a:t>
            </a:r>
            <a:r>
              <a:rPr lang="en-US" sz="4400" dirty="0" smtClean="0"/>
              <a:t>.3 OMG BPMN </a:t>
            </a:r>
            <a:r>
              <a:rPr lang="en-US" sz="4400" dirty="0"/>
              <a:t>Guide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4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84556"/>
            <a:ext cx="8210550" cy="4363844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3600" dirty="0" smtClean="0">
                <a:solidFill>
                  <a:srgbClr val="C00000"/>
                </a:solidFill>
              </a:rPr>
              <a:t>Core Set </a:t>
            </a:r>
            <a:r>
              <a:rPr lang="en-US" sz="3600" dirty="0" smtClean="0"/>
              <a:t>of Diagram Elements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3600" dirty="0" smtClean="0">
                <a:solidFill>
                  <a:srgbClr val="C00000"/>
                </a:solidFill>
              </a:rPr>
              <a:t>Complete Set </a:t>
            </a:r>
            <a:r>
              <a:rPr lang="en-US" sz="3600" dirty="0" smtClean="0"/>
              <a:t>of Diagram Elements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BPMN </a:t>
            </a:r>
            <a:r>
              <a:rPr lang="id-ID" dirty="0" smtClean="0"/>
              <a:t>Elements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62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5"/>
          <p:cNvGraphicFramePr>
            <a:graphicFrameLocks noGrp="1" noChangeAspect="1"/>
          </p:cNvGraphicFramePr>
          <p:nvPr>
            <p:ph sz="half" idx="1"/>
          </p:nvPr>
        </p:nvGraphicFramePr>
        <p:xfrm>
          <a:off x="152400" y="1295400"/>
          <a:ext cx="4799013" cy="499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Visio" r:id="rId4" imgW="2598589" imgH="2705111" progId="">
                  <p:embed/>
                </p:oleObj>
              </mc:Choice>
              <mc:Fallback>
                <p:oleObj name="Visio" r:id="rId4" imgW="2598589" imgH="270511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95400"/>
                        <a:ext cx="4799013" cy="4995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24</a:t>
            </a:fld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Core Set of Diagram Elements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5105400" y="2133600"/>
            <a:ext cx="3886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en-US" sz="2400" dirty="0">
                <a:effectLst/>
                <a:latin typeface="TheSans 6-SemiBold" charset="0"/>
              </a:rPr>
              <a:t>The core set of modeling elements enable the easy development simple Business Process Diagrams </a:t>
            </a:r>
            <a:r>
              <a:rPr lang="en-US" sz="2400" dirty="0" smtClean="0">
                <a:effectLst/>
                <a:latin typeface="TheSans 6-SemiBold" charset="0"/>
              </a:rPr>
              <a:t>that </a:t>
            </a:r>
            <a:r>
              <a:rPr lang="en-US" sz="2400" dirty="0">
                <a:effectLst/>
                <a:latin typeface="TheSans 6-SemiBold" charset="0"/>
              </a:rPr>
              <a:t>will </a:t>
            </a: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look familiar to most Business Analysts</a:t>
            </a:r>
            <a:r>
              <a:rPr lang="en-US" sz="2400" dirty="0">
                <a:effectLst/>
                <a:latin typeface="TheSans 6-SemiBold" charset="0"/>
              </a:rPr>
              <a:t> (a flowchart diagram)</a:t>
            </a:r>
          </a:p>
        </p:txBody>
      </p:sp>
    </p:spTree>
    <p:extLst>
      <p:ext uri="{BB962C8B-B14F-4D97-AF65-F5344CB8AC3E}">
        <p14:creationId xmlns:p14="http://schemas.microsoft.com/office/powerpoint/2010/main" val="352178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1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923395"/>
              </p:ext>
            </p:extLst>
          </p:nvPr>
        </p:nvGraphicFramePr>
        <p:xfrm>
          <a:off x="538163" y="1136650"/>
          <a:ext cx="3795712" cy="572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Visio" r:id="rId4" imgW="3001941" imgH="4529370" progId="">
                  <p:embed/>
                </p:oleObj>
              </mc:Choice>
              <mc:Fallback>
                <p:oleObj name="Visio" r:id="rId4" imgW="3001941" imgH="45293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1136650"/>
                        <a:ext cx="3795712" cy="57261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620752" y="260185"/>
            <a:ext cx="8991600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Complete Set of Diagram Elements: Events</a:t>
            </a:r>
          </a:p>
        </p:txBody>
      </p:sp>
      <p:sp>
        <p:nvSpPr>
          <p:cNvPr id="2052" name="Rectangle 8"/>
          <p:cNvSpPr>
            <a:spLocks noChangeArrowheads="1"/>
          </p:cNvSpPr>
          <p:nvPr/>
        </p:nvSpPr>
        <p:spPr bwMode="auto">
          <a:xfrm>
            <a:off x="4876800" y="18288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l">
              <a:spcBef>
                <a:spcPct val="20000"/>
              </a:spcBef>
              <a:buSzPct val="120000"/>
              <a:buFont typeface="Arial" pitchFamily="34" charset="0"/>
              <a:buChar char="•"/>
            </a:pPr>
            <a:r>
              <a:rPr lang="en-US" sz="2400" dirty="0">
                <a:effectLst/>
                <a:latin typeface="TheSans 6-SemiBold" charset="0"/>
              </a:rPr>
              <a:t>An </a:t>
            </a: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Event</a:t>
            </a:r>
            <a:r>
              <a:rPr lang="en-US" sz="2400" dirty="0">
                <a:effectLst/>
                <a:latin typeface="TheSans 6-SemiBold" charset="0"/>
              </a:rPr>
              <a:t> is something that “happens” during the course of a business </a:t>
            </a:r>
            <a:r>
              <a:rPr lang="en-US" sz="2400" dirty="0" smtClean="0">
                <a:effectLst/>
                <a:latin typeface="TheSans 6-SemiBold" charset="0"/>
              </a:rPr>
              <a:t>process</a:t>
            </a:r>
          </a:p>
          <a:p>
            <a:pPr marL="457200" indent="-457200" algn="l">
              <a:spcBef>
                <a:spcPct val="20000"/>
              </a:spcBef>
              <a:buSzPct val="120000"/>
              <a:buFont typeface="Arial" pitchFamily="34" charset="0"/>
              <a:buChar char="•"/>
            </a:pPr>
            <a:r>
              <a:rPr lang="en-US" sz="2400" dirty="0" smtClean="0">
                <a:effectLst/>
                <a:latin typeface="TheSans 6-SemiBold" charset="0"/>
              </a:rPr>
              <a:t>These </a:t>
            </a:r>
            <a:r>
              <a:rPr lang="en-US" sz="2400" dirty="0">
                <a:effectLst/>
                <a:latin typeface="TheSans 6-SemiBold" charset="0"/>
              </a:rPr>
              <a:t>Events affect the flow of the Process and usually </a:t>
            </a: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have a trigger or a 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heSans 6-SemiBold" charset="0"/>
              </a:rPr>
              <a:t>result</a:t>
            </a:r>
          </a:p>
          <a:p>
            <a:pPr marL="457200" indent="-457200" algn="l">
              <a:spcBef>
                <a:spcPct val="20000"/>
              </a:spcBef>
              <a:buSzPct val="120000"/>
              <a:buFont typeface="Arial" pitchFamily="34" charset="0"/>
              <a:buChar char="•"/>
            </a:pPr>
            <a:r>
              <a:rPr lang="en-US" sz="2400" dirty="0" smtClean="0">
                <a:effectLst/>
                <a:latin typeface="TheSans 6-SemiBold" charset="0"/>
              </a:rPr>
              <a:t>They </a:t>
            </a:r>
            <a:r>
              <a:rPr lang="en-US" sz="2400" dirty="0">
                <a:effectLst/>
                <a:latin typeface="TheSans 6-SemiBold" charset="0"/>
              </a:rPr>
              <a:t>can </a:t>
            </a: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start</a:t>
            </a:r>
            <a:r>
              <a:rPr lang="en-US" sz="2400" dirty="0">
                <a:effectLst/>
                <a:latin typeface="TheSans 6-SemiBold" charset="0"/>
              </a:rPr>
              <a:t>, </a:t>
            </a: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interrupt</a:t>
            </a:r>
            <a:r>
              <a:rPr lang="en-US" sz="2400" dirty="0">
                <a:effectLst/>
                <a:latin typeface="TheSans 6-SemiBold" charset="0"/>
              </a:rPr>
              <a:t>, or </a:t>
            </a: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end the 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heSans 6-SemiBold" charset="0"/>
              </a:rPr>
              <a:t>flow</a:t>
            </a:r>
            <a:endParaRPr lang="en-US" sz="2400" dirty="0">
              <a:effectLst/>
              <a:latin typeface="TheSans 6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11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0" y="2017713"/>
          <a:ext cx="5389563" cy="358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Visio" r:id="rId4" imgW="5044779" imgH="3354902" progId="">
                  <p:embed/>
                </p:oleObj>
              </mc:Choice>
              <mc:Fallback>
                <p:oleObj name="Visio" r:id="rId4" imgW="5044779" imgH="335490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17713"/>
                        <a:ext cx="5389563" cy="3582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36983" y="212590"/>
            <a:ext cx="9144000" cy="6096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Complete Set of Diagram Elements: Activities</a:t>
            </a: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5486400" y="1524000"/>
            <a:ext cx="3505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l">
              <a:spcBef>
                <a:spcPct val="20000"/>
              </a:spcBef>
              <a:buSzPct val="120000"/>
              <a:buFont typeface="Arial" pitchFamily="34" charset="0"/>
              <a:buChar char="•"/>
            </a:pPr>
            <a:r>
              <a:rPr lang="en-US" sz="2200" dirty="0">
                <a:effectLst/>
                <a:latin typeface="TheSans 6-SemiBold" charset="0"/>
              </a:rPr>
              <a:t>An activity is </a:t>
            </a:r>
            <a:r>
              <a:rPr lang="en-US" sz="2200" dirty="0">
                <a:solidFill>
                  <a:srgbClr val="C00000"/>
                </a:solidFill>
                <a:effectLst/>
                <a:latin typeface="TheSans 6-SemiBold" charset="0"/>
              </a:rPr>
              <a:t>work that is performed within a business </a:t>
            </a:r>
            <a:r>
              <a:rPr lang="en-US" sz="2200" dirty="0" smtClean="0">
                <a:solidFill>
                  <a:srgbClr val="C00000"/>
                </a:solidFill>
                <a:effectLst/>
                <a:latin typeface="TheSans 6-SemiBold" charset="0"/>
              </a:rPr>
              <a:t>process</a:t>
            </a:r>
            <a:endParaRPr lang="en-US" sz="2200" dirty="0" smtClean="0">
              <a:effectLst/>
              <a:latin typeface="TheSans 6-SemiBold" charset="0"/>
            </a:endParaRPr>
          </a:p>
          <a:p>
            <a:pPr marL="457200" indent="-457200" algn="l">
              <a:spcBef>
                <a:spcPct val="20000"/>
              </a:spcBef>
              <a:buSzPct val="120000"/>
              <a:buFont typeface="Arial" pitchFamily="34" charset="0"/>
              <a:buChar char="•"/>
            </a:pPr>
            <a:r>
              <a:rPr lang="en-US" sz="2200" dirty="0" smtClean="0">
                <a:effectLst/>
                <a:latin typeface="TheSans 6-SemiBold" charset="0"/>
              </a:rPr>
              <a:t>An </a:t>
            </a:r>
            <a:r>
              <a:rPr lang="en-US" sz="2200" dirty="0">
                <a:effectLst/>
                <a:latin typeface="TheSans 6-SemiBold" charset="0"/>
              </a:rPr>
              <a:t>activity can be atomic or non-atomic (</a:t>
            </a:r>
            <a:r>
              <a:rPr lang="en-US" sz="2200" dirty="0" smtClean="0">
                <a:effectLst/>
                <a:latin typeface="TheSans 6-SemiBold" charset="0"/>
              </a:rPr>
              <a:t>compound)</a:t>
            </a:r>
          </a:p>
          <a:p>
            <a:pPr marL="457200" indent="-457200" algn="l">
              <a:spcBef>
                <a:spcPct val="20000"/>
              </a:spcBef>
              <a:buSzPct val="120000"/>
              <a:buFont typeface="Arial" pitchFamily="34" charset="0"/>
              <a:buChar char="•"/>
            </a:pPr>
            <a:r>
              <a:rPr lang="en-US" sz="2200" dirty="0" smtClean="0">
                <a:effectLst/>
                <a:latin typeface="TheSans 6-SemiBold" charset="0"/>
              </a:rPr>
              <a:t>The </a:t>
            </a:r>
            <a:r>
              <a:rPr lang="en-US" sz="2200" dirty="0">
                <a:effectLst/>
                <a:latin typeface="TheSans 6-SemiBold" charset="0"/>
              </a:rPr>
              <a:t>types of activities that are a part of a Process Model </a:t>
            </a:r>
            <a:r>
              <a:rPr lang="en-US" sz="2200" dirty="0" smtClean="0">
                <a:effectLst/>
                <a:latin typeface="TheSans 6-SemiBold" charset="0"/>
              </a:rPr>
              <a:t>are:</a:t>
            </a:r>
          </a:p>
          <a:p>
            <a:pPr marL="914400" lvl="1" indent="-457200" algn="l">
              <a:spcBef>
                <a:spcPct val="20000"/>
              </a:spcBef>
              <a:buSzPct val="120000"/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C00000"/>
                </a:solidFill>
                <a:effectLst/>
                <a:latin typeface="TheSans 6-SemiBold" charset="0"/>
              </a:rPr>
              <a:t>Process</a:t>
            </a:r>
            <a:endParaRPr lang="en-US" sz="2200" dirty="0" smtClean="0">
              <a:effectLst/>
              <a:latin typeface="TheSans 6-SemiBold" charset="0"/>
            </a:endParaRPr>
          </a:p>
          <a:p>
            <a:pPr marL="914400" lvl="1" indent="-457200" algn="l">
              <a:spcBef>
                <a:spcPct val="20000"/>
              </a:spcBef>
              <a:buSzPct val="120000"/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C00000"/>
                </a:solidFill>
                <a:effectLst/>
                <a:latin typeface="TheSans 6-SemiBold" charset="0"/>
              </a:rPr>
              <a:t>Sub-Process</a:t>
            </a:r>
            <a:endParaRPr lang="en-US" sz="2200" dirty="0" smtClean="0">
              <a:effectLst/>
              <a:latin typeface="TheSans 6-SemiBold" charset="0"/>
            </a:endParaRPr>
          </a:p>
          <a:p>
            <a:pPr marL="914400" lvl="1" indent="-457200" algn="l">
              <a:spcBef>
                <a:spcPct val="20000"/>
              </a:spcBef>
              <a:buSzPct val="120000"/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C00000"/>
                </a:solidFill>
                <a:effectLst/>
                <a:latin typeface="TheSans 6-SemiBold" charset="0"/>
              </a:rPr>
              <a:t>Task</a:t>
            </a:r>
            <a:endParaRPr lang="en-US" sz="2200" dirty="0">
              <a:solidFill>
                <a:srgbClr val="C00000"/>
              </a:solidFill>
              <a:effectLst/>
              <a:latin typeface="TheSans 6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49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11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839760"/>
              </p:ext>
            </p:extLst>
          </p:nvPr>
        </p:nvGraphicFramePr>
        <p:xfrm>
          <a:off x="609600" y="1104900"/>
          <a:ext cx="365760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Visio" r:id="rId4" imgW="2921000" imgH="4458404" progId="">
                  <p:embed/>
                </p:oleObj>
              </mc:Choice>
              <mc:Fallback>
                <p:oleObj name="Visio" r:id="rId4" imgW="2921000" imgH="445840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104900"/>
                        <a:ext cx="3657600" cy="558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35047"/>
            <a:ext cx="8534400" cy="381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400" dirty="0" smtClean="0"/>
              <a:t>Complete Set of Diagram Elements: Activities</a:t>
            </a: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5334000" y="1981200"/>
            <a:ext cx="3352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endParaRPr lang="nl-NL" sz="2000">
              <a:solidFill>
                <a:srgbClr val="3366CC"/>
              </a:solidFill>
              <a:latin typeface="TheSans 6-SemiBold" charset="0"/>
            </a:endParaRPr>
          </a:p>
        </p:txBody>
      </p:sp>
      <p:sp>
        <p:nvSpPr>
          <p:cNvPr id="4101" name="Rectangle 7"/>
          <p:cNvSpPr>
            <a:spLocks noChangeArrowheads="1"/>
          </p:cNvSpPr>
          <p:nvPr/>
        </p:nvSpPr>
        <p:spPr bwMode="auto">
          <a:xfrm>
            <a:off x="4648200" y="2133600"/>
            <a:ext cx="4191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en-US" sz="2800" dirty="0">
                <a:effectLst/>
                <a:latin typeface="TheSans 6-SemiBold" charset="0"/>
              </a:rPr>
              <a:t>A Sub-Process can be in an expanded form that shows the </a:t>
            </a:r>
            <a:r>
              <a:rPr lang="en-US" sz="2800" dirty="0">
                <a:solidFill>
                  <a:srgbClr val="C00000"/>
                </a:solidFill>
                <a:effectLst/>
                <a:latin typeface="TheSans 6-SemiBold" charset="0"/>
              </a:rPr>
              <a:t>process details of the a lower-level set of </a:t>
            </a:r>
            <a:r>
              <a:rPr lang="en-US" sz="2800" dirty="0" smtClean="0">
                <a:solidFill>
                  <a:srgbClr val="C00000"/>
                </a:solidFill>
                <a:effectLst/>
                <a:latin typeface="TheSans 6-SemiBold" charset="0"/>
              </a:rPr>
              <a:t>activities</a:t>
            </a:r>
            <a:endParaRPr lang="en-US" sz="2800" dirty="0">
              <a:effectLst/>
              <a:latin typeface="TheSans 6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67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844248"/>
              </p:ext>
            </p:extLst>
          </p:nvPr>
        </p:nvGraphicFramePr>
        <p:xfrm>
          <a:off x="719138" y="1068388"/>
          <a:ext cx="7620000" cy="299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Visio" r:id="rId4" imgW="4103963" imgH="1610689" progId="">
                  <p:embed/>
                </p:oleObj>
              </mc:Choice>
              <mc:Fallback>
                <p:oleObj name="Visio" r:id="rId4" imgW="4103963" imgH="16106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1068388"/>
                        <a:ext cx="7620000" cy="2992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4681" y="183116"/>
            <a:ext cx="8634761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400" dirty="0" smtClean="0"/>
              <a:t>Complete Set of Diagram Elements: Connections</a:t>
            </a: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228600" y="4191000"/>
            <a:ext cx="8763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200" dirty="0">
                <a:effectLst/>
                <a:latin typeface="TheSans 6-SemiBold" charset="0"/>
              </a:rPr>
              <a:t>A </a:t>
            </a:r>
            <a:r>
              <a:rPr lang="en-US" sz="2200" dirty="0">
                <a:solidFill>
                  <a:srgbClr val="C00000"/>
                </a:solidFill>
                <a:effectLst/>
                <a:latin typeface="TheSans 6-SemiBold" charset="0"/>
              </a:rPr>
              <a:t>Sequence Flow </a:t>
            </a:r>
            <a:r>
              <a:rPr lang="en-US" sz="2200" dirty="0">
                <a:effectLst/>
                <a:latin typeface="TheSans 6-SemiBold" charset="0"/>
              </a:rPr>
              <a:t>is used to show </a:t>
            </a:r>
            <a:r>
              <a:rPr lang="en-US" sz="2200" dirty="0">
                <a:solidFill>
                  <a:srgbClr val="0070C0"/>
                </a:solidFill>
                <a:effectLst/>
                <a:latin typeface="TheSans 6-SemiBold" charset="0"/>
              </a:rPr>
              <a:t>the order that activities will be performed</a:t>
            </a:r>
            <a:r>
              <a:rPr lang="en-US" sz="2200" dirty="0">
                <a:effectLst/>
                <a:latin typeface="TheSans 6-SemiBold" charset="0"/>
              </a:rPr>
              <a:t> in a </a:t>
            </a:r>
            <a:r>
              <a:rPr lang="en-US" sz="2200" dirty="0" smtClean="0">
                <a:effectLst/>
                <a:latin typeface="TheSans 6-SemiBold" charset="0"/>
              </a:rPr>
              <a:t>Process</a:t>
            </a:r>
            <a:endParaRPr lang="en-US" sz="2200" dirty="0">
              <a:effectLst/>
              <a:latin typeface="TheSans 6-SemiBold" charset="0"/>
            </a:endParaRPr>
          </a:p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200" dirty="0">
                <a:effectLst/>
                <a:latin typeface="TheSans 6-SemiBold" charset="0"/>
              </a:rPr>
              <a:t>A </a:t>
            </a:r>
            <a:r>
              <a:rPr lang="en-US" sz="2200" dirty="0">
                <a:solidFill>
                  <a:srgbClr val="C00000"/>
                </a:solidFill>
                <a:effectLst/>
                <a:latin typeface="TheSans 6-SemiBold" charset="0"/>
              </a:rPr>
              <a:t>Message Flow </a:t>
            </a:r>
            <a:r>
              <a:rPr lang="en-US" sz="2200" dirty="0">
                <a:effectLst/>
                <a:latin typeface="TheSans 6-SemiBold" charset="0"/>
              </a:rPr>
              <a:t>is used to </a:t>
            </a:r>
            <a:r>
              <a:rPr lang="en-US" sz="2200" dirty="0">
                <a:solidFill>
                  <a:srgbClr val="0070C0"/>
                </a:solidFill>
                <a:effectLst/>
                <a:latin typeface="TheSans 6-SemiBold" charset="0"/>
              </a:rPr>
              <a:t>show the flow of messages between two entities</a:t>
            </a:r>
            <a:r>
              <a:rPr lang="en-US" sz="2200" dirty="0">
                <a:effectLst/>
                <a:latin typeface="TheSans 6-SemiBold" charset="0"/>
              </a:rPr>
              <a:t> that are prepared to send and receive </a:t>
            </a:r>
            <a:r>
              <a:rPr lang="en-US" sz="2200" dirty="0" smtClean="0">
                <a:effectLst/>
                <a:latin typeface="TheSans 6-SemiBold" charset="0"/>
              </a:rPr>
              <a:t>them</a:t>
            </a:r>
            <a:endParaRPr lang="en-US" sz="2200" dirty="0">
              <a:effectLst/>
              <a:latin typeface="TheSans 6-SemiBold" charset="0"/>
            </a:endParaRPr>
          </a:p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200" dirty="0">
                <a:effectLst/>
                <a:latin typeface="TheSans 6-SemiBold" charset="0"/>
              </a:rPr>
              <a:t>An </a:t>
            </a:r>
            <a:r>
              <a:rPr lang="en-US" sz="2200" dirty="0">
                <a:solidFill>
                  <a:srgbClr val="C00000"/>
                </a:solidFill>
                <a:effectLst/>
                <a:latin typeface="TheSans 6-SemiBold" charset="0"/>
              </a:rPr>
              <a:t>Association</a:t>
            </a:r>
            <a:r>
              <a:rPr lang="en-US" sz="2200" dirty="0">
                <a:effectLst/>
                <a:latin typeface="TheSans 6-SemiBold" charset="0"/>
              </a:rPr>
              <a:t> is used to </a:t>
            </a:r>
            <a:r>
              <a:rPr lang="en-US" sz="2200" dirty="0">
                <a:solidFill>
                  <a:srgbClr val="0070C0"/>
                </a:solidFill>
                <a:effectLst/>
                <a:latin typeface="TheSans 6-SemiBold" charset="0"/>
              </a:rPr>
              <a:t>associate information and artifacts with flow </a:t>
            </a:r>
            <a:r>
              <a:rPr lang="en-US" sz="2200" dirty="0" smtClean="0">
                <a:solidFill>
                  <a:srgbClr val="0070C0"/>
                </a:solidFill>
                <a:effectLst/>
                <a:latin typeface="TheSans 6-SemiBold" charset="0"/>
              </a:rPr>
              <a:t>objects</a:t>
            </a:r>
            <a:endParaRPr lang="en-US" sz="2200" dirty="0">
              <a:solidFill>
                <a:srgbClr val="0070C0"/>
              </a:solidFill>
              <a:effectLst/>
              <a:latin typeface="TheSans 6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45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152400" y="1219200"/>
          <a:ext cx="5037138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Visio" r:id="rId4" imgW="3333496" imgH="3025634" progId="">
                  <p:embed/>
                </p:oleObj>
              </mc:Choice>
              <mc:Fallback>
                <p:oleObj name="Visio" r:id="rId4" imgW="3333496" imgH="302563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19200"/>
                        <a:ext cx="5037138" cy="457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15236" y="228600"/>
            <a:ext cx="8262124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400" dirty="0" smtClean="0"/>
              <a:t>Complete Set of Diagram Elements: Gateways</a:t>
            </a: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5181600" y="1524000"/>
            <a:ext cx="3886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120000"/>
              <a:buFont typeface="Arial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Gateways</a:t>
            </a:r>
            <a:r>
              <a:rPr lang="en-US" sz="2400" dirty="0">
                <a:effectLst/>
                <a:latin typeface="TheSans 6-SemiBold" charset="0"/>
              </a:rPr>
              <a:t> are modeling elements that are used </a:t>
            </a: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to control how Sequence Flows interact </a:t>
            </a:r>
            <a:r>
              <a:rPr lang="en-US" sz="2400" dirty="0">
                <a:effectLst/>
                <a:latin typeface="TheSans 6-SemiBold" charset="0"/>
              </a:rPr>
              <a:t>as they converge and diverge within a </a:t>
            </a:r>
            <a:r>
              <a:rPr lang="en-US" sz="2400" dirty="0" smtClean="0">
                <a:effectLst/>
                <a:latin typeface="TheSans 6-SemiBold" charset="0"/>
              </a:rPr>
              <a:t>Process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120000"/>
              <a:buFont typeface="Arial" pitchFamily="34" charset="0"/>
              <a:buChar char="•"/>
            </a:pPr>
            <a:r>
              <a:rPr lang="en-US" sz="2400" dirty="0" smtClean="0">
                <a:effectLst/>
                <a:latin typeface="TheSans 6-SemiBold" charset="0"/>
              </a:rPr>
              <a:t>If </a:t>
            </a:r>
            <a:r>
              <a:rPr lang="en-US" sz="2400" dirty="0">
                <a:effectLst/>
                <a:latin typeface="TheSans 6-SemiBold" charset="0"/>
              </a:rPr>
              <a:t>the flow does not need to be controlled, then a Gateway is not </a:t>
            </a:r>
            <a:r>
              <a:rPr lang="en-US" sz="2400" dirty="0" smtClean="0">
                <a:effectLst/>
                <a:latin typeface="TheSans 6-SemiBold" charset="0"/>
              </a:rPr>
              <a:t>needed</a:t>
            </a:r>
            <a:endParaRPr lang="en-US" sz="2400" dirty="0">
              <a:effectLst/>
              <a:latin typeface="TheSans 6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0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5</a:t>
            </a:r>
            <a:r>
              <a:rPr lang="en-US" sz="4400" dirty="0" smtClean="0"/>
              <a:t>.1 </a:t>
            </a:r>
            <a:r>
              <a:rPr lang="en-US" sz="4400" dirty="0" err="1"/>
              <a:t>Bizagi</a:t>
            </a:r>
            <a:r>
              <a:rPr lang="en-US" sz="4400" dirty="0"/>
              <a:t> BPMN Guide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228600" y="2319338"/>
          <a:ext cx="4572000" cy="259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Visio" r:id="rId4" imgW="4632621" imgH="2634145" progId="">
                  <p:embed/>
                </p:oleObj>
              </mc:Choice>
              <mc:Fallback>
                <p:oleObj name="Visio" r:id="rId4" imgW="4632621" imgH="263414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319338"/>
                        <a:ext cx="4572000" cy="2598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93367" y="303213"/>
            <a:ext cx="8802029" cy="381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400" dirty="0" smtClean="0"/>
              <a:t>Complete Set of Diagram Elements: </a:t>
            </a:r>
            <a:r>
              <a:rPr lang="en-US" sz="3400" dirty="0" err="1" smtClean="0"/>
              <a:t>Swimlanes</a:t>
            </a:r>
            <a:endParaRPr lang="en-US" sz="3400" dirty="0" smtClean="0"/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4876800" y="16002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120000"/>
              <a:buFont typeface="Arial" pitchFamily="34" charset="0"/>
              <a:buChar char="•"/>
            </a:pPr>
            <a:r>
              <a:rPr lang="en-US" sz="2400" dirty="0">
                <a:effectLst/>
                <a:latin typeface="TheSans 6-SemiBold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Pool</a:t>
            </a:r>
            <a:r>
              <a:rPr lang="en-US" sz="2400" dirty="0">
                <a:effectLst/>
                <a:latin typeface="TheSans 6-SemiBold" charset="0"/>
              </a:rPr>
              <a:t> is a “</a:t>
            </a:r>
            <a:r>
              <a:rPr lang="en-US" sz="2400" dirty="0" err="1">
                <a:solidFill>
                  <a:srgbClr val="0070C0"/>
                </a:solidFill>
                <a:effectLst/>
                <a:latin typeface="TheSans 6-SemiBold" charset="0"/>
              </a:rPr>
              <a:t>swimlane</a:t>
            </a:r>
            <a:r>
              <a:rPr lang="en-US" sz="2400" dirty="0">
                <a:effectLst/>
                <a:latin typeface="TheSans 6-SemiBold" charset="0"/>
              </a:rPr>
              <a:t>” and a graphical container for partitioning a set of activities from other Pools, usually in the context of B2B </a:t>
            </a:r>
            <a:r>
              <a:rPr lang="en-US" sz="2400" dirty="0" smtClean="0">
                <a:effectLst/>
                <a:latin typeface="TheSans 6-SemiBold" charset="0"/>
              </a:rPr>
              <a:t>situations</a:t>
            </a:r>
            <a:endParaRPr lang="en-US" sz="2400" dirty="0">
              <a:effectLst/>
              <a:latin typeface="TheSans 6-SemiBold" charset="0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120000"/>
              <a:buFont typeface="Arial" pitchFamily="34" charset="0"/>
              <a:buChar char="•"/>
            </a:pPr>
            <a:r>
              <a:rPr lang="en-US" sz="2400" dirty="0">
                <a:effectLst/>
                <a:latin typeface="TheSans 6-SemiBold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Lane</a:t>
            </a:r>
            <a:r>
              <a:rPr lang="en-US" sz="2400" dirty="0">
                <a:effectLst/>
                <a:latin typeface="TheSans 6-SemiBold" charset="0"/>
              </a:rPr>
              <a:t> is a </a:t>
            </a:r>
            <a:r>
              <a:rPr lang="en-US" sz="2400" dirty="0">
                <a:solidFill>
                  <a:srgbClr val="0070C0"/>
                </a:solidFill>
                <a:effectLst/>
                <a:latin typeface="TheSans 6-SemiBold" charset="0"/>
              </a:rPr>
              <a:t>sub-partition within a Pool</a:t>
            </a:r>
            <a:r>
              <a:rPr lang="en-US" sz="2400" dirty="0">
                <a:effectLst/>
                <a:latin typeface="TheSans 6-SemiBold" charset="0"/>
              </a:rPr>
              <a:t> and will extend the entire length of the Pool, either vertically or </a:t>
            </a:r>
            <a:r>
              <a:rPr lang="en-US" sz="2400" dirty="0" smtClean="0">
                <a:effectLst/>
                <a:latin typeface="TheSans 6-SemiBold" charset="0"/>
              </a:rPr>
              <a:t>horizontally</a:t>
            </a:r>
            <a:endParaRPr lang="en-US" sz="2400" dirty="0">
              <a:effectLst/>
              <a:latin typeface="TheSans 6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1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550863" y="1066800"/>
          <a:ext cx="22510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Visio" r:id="rId4" imgW="1460669" imgH="3461519" progId="">
                  <p:embed/>
                </p:oleObj>
              </mc:Choice>
              <mc:Fallback>
                <p:oleObj name="Visio" r:id="rId4" imgW="1460669" imgH="346151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1066800"/>
                        <a:ext cx="2251075" cy="533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31904" y="309002"/>
            <a:ext cx="8359696" cy="381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Complete Set of Diagram Elements: Artifacts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3276600" y="1447800"/>
            <a:ext cx="5715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120000"/>
              <a:buFont typeface="Arial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Data Objects </a:t>
            </a:r>
            <a:r>
              <a:rPr lang="en-US" sz="2400" dirty="0">
                <a:effectLst/>
                <a:latin typeface="TheSans 6-SemiBold" charset="0"/>
              </a:rPr>
              <a:t>are not flow objects (i.e., connected through Sequence Flow), but they do provide information about how documents, data, and other objects are used and updated within a </a:t>
            </a:r>
            <a:r>
              <a:rPr lang="en-US" sz="2400" dirty="0" smtClean="0">
                <a:effectLst/>
                <a:latin typeface="TheSans 6-SemiBold" charset="0"/>
              </a:rPr>
              <a:t>Process</a:t>
            </a:r>
            <a:endParaRPr lang="en-US" sz="2400" dirty="0">
              <a:effectLst/>
              <a:latin typeface="TheSans 6-SemiBold" charset="0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120000"/>
              <a:buFont typeface="Arial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Text Annotations </a:t>
            </a:r>
            <a:r>
              <a:rPr lang="en-US" sz="2400" dirty="0">
                <a:effectLst/>
                <a:latin typeface="TheSans 6-SemiBold" charset="0"/>
              </a:rPr>
              <a:t>are a mechanism for a modeler to provide additional information for the reader of a BPMN </a:t>
            </a:r>
            <a:r>
              <a:rPr lang="en-US" sz="2400" dirty="0" smtClean="0">
                <a:effectLst/>
                <a:latin typeface="TheSans 6-SemiBold" charset="0"/>
              </a:rPr>
              <a:t>diagram</a:t>
            </a:r>
            <a:endParaRPr lang="en-US" sz="2400" dirty="0">
              <a:effectLst/>
              <a:latin typeface="TheSans 6-SemiBold" charset="0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SzPct val="120000"/>
              <a:buFont typeface="Arial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effectLst/>
                <a:latin typeface="TheSans 6-SemiBold" charset="0"/>
              </a:rPr>
              <a:t>Groups</a:t>
            </a:r>
            <a:r>
              <a:rPr lang="en-US" sz="2400" dirty="0">
                <a:effectLst/>
                <a:latin typeface="TheSans 6-SemiBold" charset="0"/>
              </a:rPr>
              <a:t> provide a mechanism to visually organize activities</a:t>
            </a:r>
          </a:p>
        </p:txBody>
      </p:sp>
    </p:spTree>
    <p:extLst>
      <p:ext uri="{BB962C8B-B14F-4D97-AF65-F5344CB8AC3E}">
        <p14:creationId xmlns:p14="http://schemas.microsoft.com/office/powerpoint/2010/main" val="243194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5</a:t>
            </a:r>
            <a:r>
              <a:rPr lang="en-US" sz="4400" dirty="0" smtClean="0"/>
              <a:t>.4 OMG BPMN Examples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52549"/>
            <a:ext cx="4102100" cy="4419600"/>
          </a:xfrm>
        </p:spPr>
        <p:txBody>
          <a:bodyPr>
            <a:normAutofit/>
          </a:bodyPr>
          <a:lstStyle/>
          <a:p>
            <a:r>
              <a:rPr lang="id-ID" dirty="0" smtClean="0"/>
              <a:t>Email voting</a:t>
            </a:r>
          </a:p>
          <a:p>
            <a:r>
              <a:rPr lang="id-ID" dirty="0" smtClean="0"/>
              <a:t>Hardware Retailer</a:t>
            </a:r>
          </a:p>
          <a:p>
            <a:r>
              <a:rPr lang="id-ID" dirty="0" smtClean="0"/>
              <a:t>Incidement Management</a:t>
            </a:r>
          </a:p>
          <a:p>
            <a:r>
              <a:rPr lang="id-ID" dirty="0" smtClean="0"/>
              <a:t>Novel Prize</a:t>
            </a:r>
          </a:p>
          <a:p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429" y="1352549"/>
            <a:ext cx="3480921" cy="4419600"/>
          </a:xfrm>
        </p:spPr>
        <p:txBody>
          <a:bodyPr>
            <a:normAutofit/>
          </a:bodyPr>
          <a:lstStyle/>
          <a:p>
            <a:r>
              <a:rPr lang="id-ID" dirty="0"/>
              <a:t>Order Fullfillment</a:t>
            </a:r>
          </a:p>
          <a:p>
            <a:r>
              <a:rPr lang="id-ID" dirty="0"/>
              <a:t>Pizza Order</a:t>
            </a:r>
          </a:p>
          <a:p>
            <a:r>
              <a:rPr lang="id-ID" dirty="0"/>
              <a:t>Travel Booking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OMG BPMN </a:t>
            </a:r>
            <a:r>
              <a:rPr lang="id-ID" dirty="0" err="1" smtClean="0"/>
              <a:t>Examples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98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247" y="266700"/>
            <a:ext cx="8139952" cy="571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Pizza Collaboration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38200"/>
            <a:ext cx="9144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231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6381"/>
            <a:ext cx="8176683" cy="58516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d-ID" sz="2200" dirty="0" smtClean="0"/>
              <a:t>Object Management Group, </a:t>
            </a:r>
            <a:r>
              <a:rPr lang="en-US" sz="2200" dirty="0">
                <a:solidFill>
                  <a:srgbClr val="C00000"/>
                </a:solidFill>
              </a:rPr>
              <a:t>Business Process Model and Notation </a:t>
            </a:r>
            <a:r>
              <a:rPr lang="en-US" sz="2200" dirty="0" smtClean="0">
                <a:solidFill>
                  <a:srgbClr val="C00000"/>
                </a:solidFill>
              </a:rPr>
              <a:t>(BPMN</a:t>
            </a:r>
            <a:r>
              <a:rPr lang="id-ID" sz="2200" dirty="0" smtClean="0">
                <a:solidFill>
                  <a:srgbClr val="C00000"/>
                </a:solidFill>
              </a:rPr>
              <a:t>)</a:t>
            </a:r>
            <a:r>
              <a:rPr lang="id-ID" sz="2200" dirty="0" smtClean="0"/>
              <a:t>, </a:t>
            </a:r>
            <a:r>
              <a:rPr lang="id-ID" sz="2200" i="1" dirty="0"/>
              <a:t>OMG Document Number: </a:t>
            </a:r>
            <a:r>
              <a:rPr lang="id-ID" sz="2200" i="1" dirty="0" smtClean="0"/>
              <a:t>formal/2011-01-04</a:t>
            </a:r>
            <a:r>
              <a:rPr lang="id-ID" sz="2200" dirty="0" smtClean="0"/>
              <a:t>, 2011</a:t>
            </a:r>
          </a:p>
          <a:p>
            <a:pPr marL="457200" indent="-457200">
              <a:buFont typeface="+mj-lt"/>
              <a:buAutoNum type="arabicPeriod"/>
            </a:pPr>
            <a:r>
              <a:rPr lang="id-ID" sz="2200" dirty="0"/>
              <a:t>Object Management Group, </a:t>
            </a:r>
            <a:r>
              <a:rPr lang="id-ID" sz="2200" dirty="0">
                <a:solidFill>
                  <a:srgbClr val="C00000"/>
                </a:solidFill>
              </a:rPr>
              <a:t>BPMN 2.0 by Example</a:t>
            </a:r>
            <a:r>
              <a:rPr lang="id-ID" sz="2200" dirty="0"/>
              <a:t>, </a:t>
            </a:r>
            <a:r>
              <a:rPr lang="id-ID" sz="2200" i="1" dirty="0"/>
              <a:t>OMG Document Number: dtc/2010-06-02</a:t>
            </a:r>
            <a:r>
              <a:rPr lang="id-ID" sz="2200" dirty="0"/>
              <a:t>, </a:t>
            </a:r>
            <a:r>
              <a:rPr lang="id-ID" sz="2200" dirty="0" smtClean="0"/>
              <a:t>2011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Bruce Silver</a:t>
            </a:r>
            <a:r>
              <a:rPr lang="id-ID" sz="2200" dirty="0" smtClean="0"/>
              <a:t>, </a:t>
            </a:r>
            <a:r>
              <a:rPr lang="en-US" sz="2200" dirty="0" smtClean="0">
                <a:solidFill>
                  <a:srgbClr val="C00000"/>
                </a:solidFill>
              </a:rPr>
              <a:t>BPMN </a:t>
            </a:r>
            <a:r>
              <a:rPr lang="en-US" sz="2200" dirty="0">
                <a:solidFill>
                  <a:srgbClr val="C00000"/>
                </a:solidFill>
              </a:rPr>
              <a:t>Method and </a:t>
            </a:r>
            <a:r>
              <a:rPr lang="en-US" sz="2200" dirty="0" smtClean="0">
                <a:solidFill>
                  <a:srgbClr val="C00000"/>
                </a:solidFill>
              </a:rPr>
              <a:t>Style </a:t>
            </a:r>
            <a:r>
              <a:rPr lang="id-ID" sz="2200" dirty="0" smtClean="0">
                <a:solidFill>
                  <a:srgbClr val="C00000"/>
                </a:solidFill>
              </a:rPr>
              <a:t>Seco</a:t>
            </a:r>
            <a:r>
              <a:rPr lang="en-US" sz="2200" dirty="0" err="1" smtClean="0">
                <a:solidFill>
                  <a:srgbClr val="C00000"/>
                </a:solidFill>
              </a:rPr>
              <a:t>nd</a:t>
            </a:r>
            <a:r>
              <a:rPr lang="en-US" sz="2200" dirty="0" smtClean="0">
                <a:solidFill>
                  <a:srgbClr val="C00000"/>
                </a:solidFill>
              </a:rPr>
              <a:t> Edition</a:t>
            </a:r>
            <a:r>
              <a:rPr lang="id-ID" sz="2200" dirty="0" smtClean="0"/>
              <a:t>, </a:t>
            </a:r>
            <a:r>
              <a:rPr lang="en-US" sz="2200" i="1" dirty="0"/>
              <a:t>Cody-Cassidy </a:t>
            </a:r>
            <a:r>
              <a:rPr lang="en-US" sz="2200" i="1" dirty="0" smtClean="0"/>
              <a:t>Press</a:t>
            </a:r>
            <a:r>
              <a:rPr lang="id-ID" sz="2200" dirty="0" smtClean="0"/>
              <a:t>, </a:t>
            </a:r>
            <a:r>
              <a:rPr lang="en-US" sz="2200" dirty="0" smtClean="0"/>
              <a:t>2011</a:t>
            </a:r>
            <a:endParaRPr lang="id-ID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 err="1"/>
              <a:t>Layna</a:t>
            </a:r>
            <a:r>
              <a:rPr lang="en-US" sz="2200" dirty="0"/>
              <a:t> </a:t>
            </a:r>
            <a:r>
              <a:rPr lang="en-US" sz="2200" dirty="0" smtClean="0"/>
              <a:t>Fischer</a:t>
            </a:r>
            <a:r>
              <a:rPr lang="id-ID" sz="2200" dirty="0" smtClean="0"/>
              <a:t> (edt.), </a:t>
            </a:r>
            <a:r>
              <a:rPr lang="en-US" sz="2200" dirty="0" smtClean="0">
                <a:solidFill>
                  <a:srgbClr val="C00000"/>
                </a:solidFill>
              </a:rPr>
              <a:t>BPMN </a:t>
            </a:r>
            <a:r>
              <a:rPr lang="en-US" sz="2200" dirty="0">
                <a:solidFill>
                  <a:srgbClr val="C00000"/>
                </a:solidFill>
              </a:rPr>
              <a:t>2.0 Handbook Second </a:t>
            </a:r>
            <a:r>
              <a:rPr lang="en-US" sz="2200" dirty="0" smtClean="0">
                <a:solidFill>
                  <a:srgbClr val="C00000"/>
                </a:solidFill>
              </a:rPr>
              <a:t>Edition</a:t>
            </a:r>
            <a:r>
              <a:rPr lang="id-ID" sz="2200" dirty="0"/>
              <a:t>, </a:t>
            </a:r>
            <a:r>
              <a:rPr lang="id-ID" sz="2200" i="1" dirty="0" smtClean="0"/>
              <a:t>Future Strategies</a:t>
            </a:r>
            <a:r>
              <a:rPr lang="id-ID" sz="2200" dirty="0" smtClean="0"/>
              <a:t>, 2012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Tom </a:t>
            </a:r>
            <a:r>
              <a:rPr lang="en-US" sz="2200" dirty="0" err="1" smtClean="0"/>
              <a:t>Debevoise</a:t>
            </a:r>
            <a:r>
              <a:rPr lang="en-US" sz="2200" dirty="0" smtClean="0"/>
              <a:t>, </a:t>
            </a:r>
            <a:r>
              <a:rPr lang="en-US" sz="2200" dirty="0"/>
              <a:t>Rick </a:t>
            </a:r>
            <a:r>
              <a:rPr lang="en-US" sz="2200" dirty="0" smtClean="0"/>
              <a:t>Geneva, </a:t>
            </a:r>
            <a:r>
              <a:rPr lang="id-ID" sz="2200" dirty="0" smtClean="0"/>
              <a:t>and </a:t>
            </a:r>
            <a:r>
              <a:rPr lang="en-US" sz="2200" dirty="0" smtClean="0"/>
              <a:t>Richard </a:t>
            </a:r>
            <a:r>
              <a:rPr lang="en-US" sz="2200" dirty="0" err="1" smtClean="0"/>
              <a:t>Welke</a:t>
            </a:r>
            <a:r>
              <a:rPr lang="id-ID" sz="2200" dirty="0" smtClean="0"/>
              <a:t>, </a:t>
            </a:r>
            <a:r>
              <a:rPr lang="en-US" sz="2200" dirty="0" smtClean="0">
                <a:solidFill>
                  <a:srgbClr val="C00000"/>
                </a:solidFill>
              </a:rPr>
              <a:t>The </a:t>
            </a:r>
            <a:r>
              <a:rPr lang="en-US" sz="2200" dirty="0" err="1">
                <a:solidFill>
                  <a:srgbClr val="C00000"/>
                </a:solidFill>
              </a:rPr>
              <a:t>Microguide</a:t>
            </a:r>
            <a:r>
              <a:rPr lang="en-US" sz="2200" dirty="0">
                <a:solidFill>
                  <a:srgbClr val="C00000"/>
                </a:solidFill>
              </a:rPr>
              <a:t> to Process </a:t>
            </a:r>
            <a:r>
              <a:rPr lang="en-US" sz="2200" dirty="0" smtClean="0">
                <a:solidFill>
                  <a:srgbClr val="C00000"/>
                </a:solidFill>
              </a:rPr>
              <a:t>Modeling </a:t>
            </a:r>
            <a:r>
              <a:rPr lang="en-US" sz="2200" dirty="0">
                <a:solidFill>
                  <a:srgbClr val="C00000"/>
                </a:solidFill>
              </a:rPr>
              <a:t>in BPMN </a:t>
            </a:r>
            <a:r>
              <a:rPr lang="en-US" sz="2200" dirty="0" smtClean="0">
                <a:solidFill>
                  <a:srgbClr val="C00000"/>
                </a:solidFill>
              </a:rPr>
              <a:t>2.0</a:t>
            </a:r>
            <a:r>
              <a:rPr lang="id-ID" sz="2200" dirty="0">
                <a:solidFill>
                  <a:srgbClr val="C00000"/>
                </a:solidFill>
              </a:rPr>
              <a:t> </a:t>
            </a:r>
            <a:r>
              <a:rPr lang="id-ID" sz="2200" dirty="0" smtClean="0">
                <a:solidFill>
                  <a:srgbClr val="C00000"/>
                </a:solidFill>
              </a:rPr>
              <a:t>Second Edition</a:t>
            </a:r>
            <a:r>
              <a:rPr lang="id-ID" sz="2200" dirty="0" smtClean="0"/>
              <a:t>, </a:t>
            </a:r>
            <a:r>
              <a:rPr lang="en-US" sz="2200" i="1" dirty="0" err="1" smtClean="0"/>
              <a:t>CreateSpace</a:t>
            </a:r>
            <a:r>
              <a:rPr lang="id-ID" sz="2200" dirty="0" smtClean="0"/>
              <a:t>, </a:t>
            </a:r>
            <a:r>
              <a:rPr lang="en-US" sz="2200" dirty="0" smtClean="0"/>
              <a:t>2011 </a:t>
            </a:r>
            <a:endParaRPr lang="id-ID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id-ID" sz="2200" dirty="0" smtClean="0">
                <a:solidFill>
                  <a:srgbClr val="C00000"/>
                </a:solidFill>
              </a:rPr>
              <a:t>Bizagi Proses Modeler User Guide</a:t>
            </a:r>
            <a:r>
              <a:rPr lang="id-ID" sz="2200" dirty="0" smtClean="0"/>
              <a:t>, </a:t>
            </a:r>
            <a:r>
              <a:rPr lang="id-ID" sz="2200" i="1" dirty="0" smtClean="0"/>
              <a:t>Bizagi</a:t>
            </a:r>
            <a:r>
              <a:rPr lang="id-ID" sz="2200" dirty="0" smtClean="0"/>
              <a:t>, 2012</a:t>
            </a: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id-ID" sz="2200" dirty="0">
                <a:solidFill>
                  <a:srgbClr val="C00000"/>
                </a:solidFill>
              </a:rPr>
              <a:t>Bizagi BPM </a:t>
            </a:r>
            <a:r>
              <a:rPr lang="id-ID" sz="2200" dirty="0" smtClean="0">
                <a:solidFill>
                  <a:srgbClr val="C00000"/>
                </a:solidFill>
              </a:rPr>
              <a:t>Suite</a:t>
            </a:r>
            <a:r>
              <a:rPr lang="en-US" sz="2200" dirty="0" smtClean="0">
                <a:solidFill>
                  <a:srgbClr val="C00000"/>
                </a:solidFill>
              </a:rPr>
              <a:t> User Guide</a:t>
            </a:r>
            <a:r>
              <a:rPr lang="en-US" sz="2200" dirty="0" smtClean="0"/>
              <a:t>, </a:t>
            </a:r>
            <a:r>
              <a:rPr lang="en-US" sz="2200" i="1" dirty="0" err="1" smtClean="0"/>
              <a:t>Bizagi</a:t>
            </a:r>
            <a:r>
              <a:rPr lang="en-US" sz="2200" dirty="0" smtClean="0"/>
              <a:t>, 2013</a:t>
            </a:r>
            <a:endParaRPr lang="id-ID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Thomas </a:t>
            </a:r>
            <a:r>
              <a:rPr lang="en-US" sz="2200" dirty="0" err="1" smtClean="0"/>
              <a:t>Allweyer</a:t>
            </a:r>
            <a:r>
              <a:rPr lang="id-ID" sz="2200" dirty="0" smtClean="0"/>
              <a:t>, </a:t>
            </a:r>
            <a:r>
              <a:rPr lang="en-US" sz="2200" dirty="0" smtClean="0">
                <a:solidFill>
                  <a:srgbClr val="C00000"/>
                </a:solidFill>
              </a:rPr>
              <a:t>BPMN 2.0</a:t>
            </a:r>
            <a:r>
              <a:rPr lang="id-ID" sz="2200" dirty="0" smtClean="0"/>
              <a:t>, </a:t>
            </a:r>
            <a:r>
              <a:rPr lang="id-ID" sz="2200" i="1" dirty="0" smtClean="0"/>
              <a:t>BoD</a:t>
            </a:r>
            <a:r>
              <a:rPr lang="id-ID" sz="2200" dirty="0" smtClean="0"/>
              <a:t>, </a:t>
            </a:r>
            <a:r>
              <a:rPr lang="id-ID" sz="2200" dirty="0" smtClean="0"/>
              <a:t>2010</a:t>
            </a: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http://romisatriawahono.net/bpmn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Reference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517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3768" r="17463" b="4868"/>
          <a:stretch/>
        </p:blipFill>
        <p:spPr bwMode="auto">
          <a:xfrm>
            <a:off x="0" y="-1"/>
            <a:ext cx="9144000" cy="688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6" t="30119" r="37814" b="31059"/>
          <a:stretch/>
        </p:blipFill>
        <p:spPr bwMode="auto">
          <a:xfrm>
            <a:off x="6596291" y="4343400"/>
            <a:ext cx="2319109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867400" y="-1"/>
            <a:ext cx="3352800" cy="2514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7" t="24807" r="57954" b="33063"/>
          <a:stretch/>
        </p:blipFill>
        <p:spPr bwMode="auto">
          <a:xfrm>
            <a:off x="6519325" y="1524000"/>
            <a:ext cx="2396074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1" t="13768" r="17465" b="65152"/>
          <a:stretch/>
        </p:blipFill>
        <p:spPr bwMode="auto">
          <a:xfrm>
            <a:off x="6573621" y="12843"/>
            <a:ext cx="2429398" cy="133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0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t="14511" r="16070" b="4124"/>
          <a:stretch/>
        </p:blipFill>
        <p:spPr bwMode="auto">
          <a:xfrm>
            <a:off x="-8562" y="0"/>
            <a:ext cx="9191391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349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t="28073" r="16070" b="4123"/>
          <a:stretch/>
        </p:blipFill>
        <p:spPr bwMode="auto">
          <a:xfrm>
            <a:off x="-8562" y="0"/>
            <a:ext cx="9191391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14635" r="16279" b="10946"/>
          <a:stretch/>
        </p:blipFill>
        <p:spPr bwMode="auto">
          <a:xfrm>
            <a:off x="76200" y="1066800"/>
            <a:ext cx="9106629" cy="588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44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5.2 </a:t>
            </a:r>
            <a:r>
              <a:rPr lang="en-US" sz="4400" dirty="0" err="1"/>
              <a:t>Bizagi</a:t>
            </a:r>
            <a:r>
              <a:rPr lang="en-US" sz="4400" dirty="0"/>
              <a:t> BPMN </a:t>
            </a:r>
            <a:r>
              <a:rPr lang="en-US" sz="4400" dirty="0" smtClean="0"/>
              <a:t>Examples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1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588" y="1362075"/>
            <a:ext cx="3984812" cy="4419600"/>
          </a:xfrm>
        </p:spPr>
        <p:txBody>
          <a:bodyPr/>
          <a:lstStyle/>
          <a:p>
            <a:r>
              <a:rPr lang="id-ID" sz="2600" dirty="0"/>
              <a:t>Account Payable</a:t>
            </a:r>
          </a:p>
          <a:p>
            <a:r>
              <a:rPr lang="id-ID" sz="2600" dirty="0"/>
              <a:t>Change Management</a:t>
            </a:r>
          </a:p>
          <a:p>
            <a:r>
              <a:rPr lang="id-ID" sz="2600" dirty="0"/>
              <a:t>Help Desk</a:t>
            </a:r>
          </a:p>
          <a:p>
            <a:r>
              <a:rPr lang="id-ID" sz="2600" dirty="0"/>
              <a:t>Offboarding</a:t>
            </a:r>
          </a:p>
          <a:p>
            <a:r>
              <a:rPr lang="id-ID" sz="2600" dirty="0"/>
              <a:t>Onboarding</a:t>
            </a:r>
          </a:p>
          <a:p>
            <a:r>
              <a:rPr lang="id-ID" sz="2600" dirty="0"/>
              <a:t>Opportunity Management</a:t>
            </a:r>
          </a:p>
          <a:p>
            <a:r>
              <a:rPr lang="id-ID" sz="2600" dirty="0"/>
              <a:t>Personal Loak request</a:t>
            </a:r>
          </a:p>
          <a:p>
            <a:endParaRPr lang="id-ID" sz="2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6494" y="1362075"/>
            <a:ext cx="4697506" cy="4419600"/>
          </a:xfrm>
        </p:spPr>
        <p:txBody>
          <a:bodyPr/>
          <a:lstStyle/>
          <a:p>
            <a:r>
              <a:rPr lang="id-ID" sz="2600" dirty="0" smtClean="0"/>
              <a:t>Petition Claim Complaints</a:t>
            </a:r>
          </a:p>
          <a:p>
            <a:r>
              <a:rPr lang="id-ID" sz="2600" dirty="0" smtClean="0"/>
              <a:t>Purchase </a:t>
            </a:r>
            <a:r>
              <a:rPr lang="id-ID" sz="2600" dirty="0"/>
              <a:t>Request</a:t>
            </a:r>
          </a:p>
          <a:p>
            <a:r>
              <a:rPr lang="id-ID" sz="2600" dirty="0"/>
              <a:t>Recruitment and Selection</a:t>
            </a:r>
          </a:p>
          <a:p>
            <a:r>
              <a:rPr lang="id-ID" sz="2600" dirty="0"/>
              <a:t>Six Sigma Project Management</a:t>
            </a:r>
          </a:p>
          <a:p>
            <a:r>
              <a:rPr lang="id-ID" sz="2600" dirty="0"/>
              <a:t>Travel Request</a:t>
            </a:r>
          </a:p>
          <a:p>
            <a:r>
              <a:rPr lang="id-ID" sz="2600" dirty="0"/>
              <a:t>Vacation Request</a:t>
            </a:r>
          </a:p>
          <a:p>
            <a:r>
              <a:rPr lang="id-ID" sz="2600" dirty="0"/>
              <a:t>Vehicle Insurance</a:t>
            </a:r>
          </a:p>
          <a:p>
            <a:endParaRPr lang="id-ID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Bizagi Process Templates</a:t>
            </a:r>
          </a:p>
        </p:txBody>
      </p:sp>
    </p:spTree>
    <p:extLst>
      <p:ext uri="{BB962C8B-B14F-4D97-AF65-F5344CB8AC3E}">
        <p14:creationId xmlns:p14="http://schemas.microsoft.com/office/powerpoint/2010/main" val="298723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Purchase Request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6" t="37954" r="10837" b="15411"/>
          <a:stretch/>
        </p:blipFill>
        <p:spPr bwMode="auto">
          <a:xfrm>
            <a:off x="-3426" y="1295400"/>
            <a:ext cx="909414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921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739d3c3b7b2f85f3e65232469f6d8b4548777"/>
</p:tagLst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3819</TotalTime>
  <Words>694</Words>
  <Application>Microsoft Office PowerPoint</Application>
  <PresentationFormat>On-screen Show (4:3)</PresentationFormat>
  <Paragraphs>129</Paragraphs>
  <Slides>35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TheSans 6-SemiBold</vt:lpstr>
      <vt:lpstr>Arial</vt:lpstr>
      <vt:lpstr>Calibri</vt:lpstr>
      <vt:lpstr>Calibri Light</vt:lpstr>
      <vt:lpstr>Constantia</vt:lpstr>
      <vt:lpstr>2_Office Theme</vt:lpstr>
      <vt:lpstr>Visio</vt:lpstr>
      <vt:lpstr>BPMN Fundamentals: BPMN Guide and Examples</vt:lpstr>
      <vt:lpstr>5. BPMN Quick Guide and Examples</vt:lpstr>
      <vt:lpstr>5.1 Bizagi BPMN Guide</vt:lpstr>
      <vt:lpstr>PowerPoint Presentation</vt:lpstr>
      <vt:lpstr>PowerPoint Presentation</vt:lpstr>
      <vt:lpstr>PowerPoint Presentation</vt:lpstr>
      <vt:lpstr>5.2 Bizagi BPMN Examples</vt:lpstr>
      <vt:lpstr>Bizagi Process Templates</vt:lpstr>
      <vt:lpstr>Purchase Request</vt:lpstr>
      <vt:lpstr>Credit Application</vt:lpstr>
      <vt:lpstr>Credit Application with Subprocess</vt:lpstr>
      <vt:lpstr>Information Checking Subprocess</vt:lpstr>
      <vt:lpstr>Credit Application with Expanded Subprocess</vt:lpstr>
      <vt:lpstr>Information Checking with Automatic Activities</vt:lpstr>
      <vt:lpstr>Credit Application with Subprocess (Disbursement)</vt:lpstr>
      <vt:lpstr>Disbursement Subprocess</vt:lpstr>
      <vt:lpstr>Disbursement with Some Type of Tasks</vt:lpstr>
      <vt:lpstr>Disbursement with Timer</vt:lpstr>
      <vt:lpstr>Credit Application with Simple Intermediate Event</vt:lpstr>
      <vt:lpstr>Credit Application with Simple Intermediate Event</vt:lpstr>
      <vt:lpstr>Credit Application (Final Version)</vt:lpstr>
      <vt:lpstr>5.3 OMG BPMN Guide</vt:lpstr>
      <vt:lpstr>BPMN Elements</vt:lpstr>
      <vt:lpstr>Core Set of Diagram Elements</vt:lpstr>
      <vt:lpstr>Complete Set of Diagram Elements: Events</vt:lpstr>
      <vt:lpstr>Complete Set of Diagram Elements: Activities</vt:lpstr>
      <vt:lpstr>Complete Set of Diagram Elements: Activities</vt:lpstr>
      <vt:lpstr>Complete Set of Diagram Elements: Connections</vt:lpstr>
      <vt:lpstr>Complete Set of Diagram Elements: Gateways</vt:lpstr>
      <vt:lpstr>Complete Set of Diagram Elements: Swimlanes</vt:lpstr>
      <vt:lpstr>Complete Set of Diagram Elements: Artifacts</vt:lpstr>
      <vt:lpstr>5.4 OMG BPMN Examples</vt:lpstr>
      <vt:lpstr>OMG BPMN Examples</vt:lpstr>
      <vt:lpstr>The Pizza Collaboration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</dc:title>
  <dc:creator>Romi Satria Wahono</dc:creator>
  <cp:lastModifiedBy>Nurul Firdaus</cp:lastModifiedBy>
  <cp:revision>939</cp:revision>
  <dcterms:created xsi:type="dcterms:W3CDTF">2013-03-15T17:55:11Z</dcterms:created>
  <dcterms:modified xsi:type="dcterms:W3CDTF">2020-09-13T23:02:57Z</dcterms:modified>
</cp:coreProperties>
</file>